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9" r:id="rId12"/>
  </p:sldIdLst>
  <p:sldSz cx="18288000" cy="10287000"/>
  <p:notesSz cx="6858000" cy="9144000"/>
  <p:embeddedFontLst>
    <p:embeddedFont>
      <p:font typeface="Arial Bold" panose="020B0704020202020204" pitchFamily="34" charset="0"/>
      <p:regular r:id="rId14"/>
      <p:bold r:id="rId15"/>
    </p:embeddedFont>
    <p:embeddedFont>
      <p:font typeface="Arial Bold Italics" panose="020B0604020202020204" charset="0"/>
      <p:regular r:id="rId16"/>
    </p:embeddedFont>
    <p:embeddedFont>
      <p:font typeface="Brush Script MT" panose="03060802040406070304" pitchFamily="66" charset="0"/>
      <p: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767" autoAdjust="0"/>
  </p:normalViewPr>
  <p:slideViewPr>
    <p:cSldViewPr>
      <p:cViewPr varScale="1">
        <p:scale>
          <a:sx n="42" d="100"/>
          <a:sy n="42" d="100"/>
        </p:scale>
        <p:origin x="78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Desktop\My%20publications%20&amp;%20Conferences%20post%20FELTP\Kenya%20Health%20Security%20Convention%202026%20Mombasa\5.%20Developed%20Poster%20and%20PPT\Oral%20presentation\Data%20for%20resul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158608471548088E-2"/>
          <c:y val="9.4584308129065708E-2"/>
          <c:w val="0.76433462571813982"/>
          <c:h val="0.617925754562911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'ITNS distributed'!$C$2:$C$3</c:f>
              <c:strCache>
                <c:ptCount val="2"/>
                <c:pt idx="0">
                  <c:v>Kabare HC</c:v>
                </c:pt>
                <c:pt idx="1">
                  <c:v>Kiritini CU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K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'ITNS distributed'!$B$4:$B$13</c:f>
              <c:strCache>
                <c:ptCount val="4"/>
                <c:pt idx="0">
                  <c:v>ITNs allocated through e-voucher</c:v>
                </c:pt>
                <c:pt idx="1">
                  <c:v>e-vouchers redeemed</c:v>
                </c:pt>
                <c:pt idx="2">
                  <c:v>Allocated e-vouchers fully redeemed</c:v>
                </c:pt>
                <c:pt idx="3">
                  <c:v>ITNs collected</c:v>
                </c:pt>
              </c:strCache>
            </c:strRef>
          </c:cat>
          <c:val>
            <c:numRef>
              <c:f>'ITNS distributed'!$C$4:$C$13</c:f>
              <c:numCache>
                <c:formatCode>General</c:formatCode>
                <c:ptCount val="4"/>
                <c:pt idx="0" formatCode="0.0">
                  <c:v>99.5</c:v>
                </c:pt>
                <c:pt idx="1">
                  <c:v>79.8</c:v>
                </c:pt>
                <c:pt idx="2">
                  <c:v>78.7</c:v>
                </c:pt>
                <c:pt idx="3" formatCode="0.0">
                  <c:v>81.166666666666671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00-4E32-9662-6F93F8CE4A9A}"/>
            </c:ext>
          </c:extLst>
        </c:ser>
        <c:ser>
          <c:idx val="1"/>
          <c:order val="1"/>
          <c:tx>
            <c:strRef>
              <c:f>'ITNS distributed'!$D$2:$D$3</c:f>
              <c:strCache>
                <c:ptCount val="2"/>
                <c:pt idx="0">
                  <c:v>Riakithiga Dis</c:v>
                </c:pt>
                <c:pt idx="1">
                  <c:v>Mikarara CU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K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'ITNS distributed'!$B$4:$B$13</c:f>
              <c:strCache>
                <c:ptCount val="4"/>
                <c:pt idx="0">
                  <c:v>ITNs allocated through e-voucher</c:v>
                </c:pt>
                <c:pt idx="1">
                  <c:v>e-vouchers redeemed</c:v>
                </c:pt>
                <c:pt idx="2">
                  <c:v>Allocated e-vouchers fully redeemed</c:v>
                </c:pt>
                <c:pt idx="3">
                  <c:v>ITNs collected</c:v>
                </c:pt>
              </c:strCache>
            </c:strRef>
          </c:cat>
          <c:val>
            <c:numRef>
              <c:f>'ITNS distributed'!$D$4:$D$13</c:f>
              <c:numCache>
                <c:formatCode>General</c:formatCode>
                <c:ptCount val="4"/>
                <c:pt idx="0" formatCode="0.0">
                  <c:v>89.166666666666671</c:v>
                </c:pt>
                <c:pt idx="1">
                  <c:v>52.3</c:v>
                </c:pt>
                <c:pt idx="2">
                  <c:v>51</c:v>
                </c:pt>
                <c:pt idx="3" formatCode="0.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00-4E32-9662-6F93F8CE4A9A}"/>
            </c:ext>
          </c:extLst>
        </c:ser>
        <c:ser>
          <c:idx val="2"/>
          <c:order val="2"/>
          <c:tx>
            <c:strRef>
              <c:f>'ITNS distributed'!$E$2:$E$3</c:f>
              <c:strCache>
                <c:ptCount val="2"/>
                <c:pt idx="0">
                  <c:v>Kianyaga Hos</c:v>
                </c:pt>
                <c:pt idx="1">
                  <c:v>Rukenya CU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K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'ITNS distributed'!$B$4:$B$13</c:f>
              <c:strCache>
                <c:ptCount val="4"/>
                <c:pt idx="0">
                  <c:v>ITNs allocated through e-voucher</c:v>
                </c:pt>
                <c:pt idx="1">
                  <c:v>e-vouchers redeemed</c:v>
                </c:pt>
                <c:pt idx="2">
                  <c:v>Allocated e-vouchers fully redeemed</c:v>
                </c:pt>
                <c:pt idx="3">
                  <c:v>ITNs collected</c:v>
                </c:pt>
              </c:strCache>
            </c:strRef>
          </c:cat>
          <c:val>
            <c:numRef>
              <c:f>'ITNS distributed'!$E$4:$E$13</c:f>
              <c:numCache>
                <c:formatCode>General</c:formatCode>
                <c:ptCount val="4"/>
                <c:pt idx="0" formatCode="0.0">
                  <c:v>91.2</c:v>
                </c:pt>
                <c:pt idx="1">
                  <c:v>61.7</c:v>
                </c:pt>
                <c:pt idx="2">
                  <c:v>60.4</c:v>
                </c:pt>
                <c:pt idx="3" formatCode="0.0">
                  <c:v>56.000000000000007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00-4E32-9662-6F93F8CE4A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9432424"/>
        <c:axId val="519435048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'ITNS distributed'!$F$2:$F$3</c15:sqref>
                        </c15:formulaRef>
                      </c:ext>
                    </c:extLst>
                    <c:strCache>
                      <c:ptCount val="2"/>
                      <c:pt idx="0">
                        <c:v>Total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'ITNS distributed'!$B$4:$B$13</c15:sqref>
                        </c15:formulaRef>
                      </c:ext>
                    </c:extLst>
                    <c:strCache>
                      <c:ptCount val="4"/>
                      <c:pt idx="0">
                        <c:v>ITNs allocated through e-voucher</c:v>
                      </c:pt>
                      <c:pt idx="1">
                        <c:v>e-vouchers redeemed</c:v>
                      </c:pt>
                      <c:pt idx="2">
                        <c:v>Allocated e-vouchers fully redeemed</c:v>
                      </c:pt>
                      <c:pt idx="3">
                        <c:v>ITNs collected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'ITNS distributed'!$F$4:$F$13</c15:sqref>
                        </c15:formulaRef>
                      </c:ext>
                    </c:extLst>
                    <c:numCache>
                      <c:formatCode>#,##0</c:formatCode>
                      <c:ptCount val="4"/>
                      <c:pt idx="0" formatCode="0.0">
                        <c:v>93.128205128205124</c:v>
                      </c:pt>
                      <c:pt idx="1" formatCode="General">
                        <c:v>64.400000000000006</c:v>
                      </c:pt>
                      <c:pt idx="2" formatCode="General">
                        <c:v>63.2</c:v>
                      </c:pt>
                      <c:pt idx="3" formatCode="0.0">
                        <c:v>60.666666666666671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D100-4E32-9662-6F93F8CE4A9A}"/>
                  </c:ext>
                </c:extLst>
              </c15:ser>
            </c15:filteredBarSeries>
          </c:ext>
        </c:extLst>
      </c:barChart>
      <c:catAx>
        <c:axId val="5194324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Tracking Indicator</a:t>
                </a:r>
              </a:p>
            </c:rich>
          </c:tx>
          <c:layout>
            <c:manualLayout>
              <c:xMode val="edge"/>
              <c:yMode val="edge"/>
              <c:x val="0.41051793775402273"/>
              <c:y val="0.858135868129988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K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KE"/>
          </a:p>
        </c:txPr>
        <c:crossAx val="519435048"/>
        <c:crosses val="autoZero"/>
        <c:auto val="1"/>
        <c:lblAlgn val="ctr"/>
        <c:lblOffset val="100"/>
        <c:noMultiLvlLbl val="0"/>
      </c:catAx>
      <c:valAx>
        <c:axId val="519435048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Proportion (%)</a:t>
                </a:r>
              </a:p>
            </c:rich>
          </c:tx>
          <c:layout>
            <c:manualLayout>
              <c:xMode val="edge"/>
              <c:yMode val="edge"/>
              <c:x val="3.5317828076759747E-2"/>
              <c:y val="0.251359758496368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K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KE"/>
          </a:p>
        </c:txPr>
        <c:crossAx val="51943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894940947478384"/>
          <c:y val="0.21565237678623506"/>
          <c:w val="0.10438385307055888"/>
          <c:h val="0.554324487216875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K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K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F2B26-C616-4431-9613-2CB185AC10A5}" type="datetimeFigureOut">
              <a:rPr lang="en-KE" smtClean="0"/>
              <a:t>02/05/2026</a:t>
            </a:fld>
            <a:endParaRPr lang="en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E3E48-A77A-4E4E-A0EE-E8795D46C628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870905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0">
              <a:buFont typeface="Wingdings" panose="05000000000000000000" pitchFamily="2" charset="2"/>
              <a:buNone/>
            </a:pPr>
            <a:r>
              <a:rPr lang="en-US" sz="3600" dirty="0"/>
              <a:t>Digitalization </a:t>
            </a:r>
            <a:r>
              <a:rPr lang="en-US" sz="2800" dirty="0"/>
              <a:t>helped to achieve</a:t>
            </a:r>
            <a:r>
              <a:rPr lang="en-US" altLang="en-US" sz="2800" dirty="0"/>
              <a:t> 94% ITN distribution coverage: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Real-time visibility improved accountability and transparency at all levels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Strengthened community engagement, accountability, and ownership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800" dirty="0"/>
              <a:t>Strengthened trust among stakeholders, including implementing partners and state agencies</a:t>
            </a:r>
          </a:p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E3E48-A77A-4E4E-A0EE-E8795D46C628}" type="slidenum">
              <a:rPr lang="en-KE" smtClean="0"/>
              <a:t>2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297439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None/>
              <a:tabLst/>
              <a:defRPr/>
            </a:pPr>
            <a:r>
              <a:rPr lang="en" sz="2700" dirty="0"/>
              <a:t>CHPs: </a:t>
            </a:r>
          </a:p>
          <a:p>
            <a:pPr marL="1371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ü"/>
              <a:tabLst/>
              <a:defRPr/>
            </a:pPr>
            <a:r>
              <a:rPr lang="en" sz="2700" dirty="0"/>
              <a:t>have direct insight into </a:t>
            </a:r>
            <a:r>
              <a:rPr lang="en-US" sz="2700" dirty="0"/>
              <a:t>ITN</a:t>
            </a:r>
            <a:r>
              <a:rPr lang="en" sz="2700" dirty="0"/>
              <a:t> </a:t>
            </a:r>
            <a:r>
              <a:rPr lang="en-US" sz="2700" dirty="0"/>
              <a:t>gaps, </a:t>
            </a:r>
            <a:r>
              <a:rPr lang="en" sz="2700" dirty="0"/>
              <a:t>changes in household composition </a:t>
            </a:r>
            <a:r>
              <a:rPr lang="en-US" sz="2700" dirty="0"/>
              <a:t>and size</a:t>
            </a:r>
            <a:r>
              <a:rPr lang="en" sz="2700" dirty="0"/>
              <a:t>, and </a:t>
            </a:r>
            <a:r>
              <a:rPr lang="en-US" sz="2700" dirty="0"/>
              <a:t>create demand for ITN use</a:t>
            </a:r>
          </a:p>
          <a:p>
            <a:pPr marL="1371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ü"/>
              <a:tabLst/>
              <a:defRPr/>
            </a:pPr>
            <a:endParaRPr lang="en" sz="2700" dirty="0"/>
          </a:p>
          <a:p>
            <a:pPr marL="1143000" lvl="2" indent="0">
              <a:buFont typeface="Wingdings" panose="05000000000000000000" pitchFamily="2" charset="2"/>
              <a:buNone/>
            </a:pPr>
            <a:r>
              <a:rPr lang="en" sz="2700" dirty="0"/>
              <a:t>eCHIS:</a:t>
            </a:r>
          </a:p>
          <a:p>
            <a:pPr marL="11430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None/>
              <a:tabLst/>
              <a:defRPr/>
            </a:pPr>
            <a:r>
              <a:rPr lang="en-US" sz="2700" dirty="0"/>
              <a:t>-support service provision at the household level</a:t>
            </a:r>
          </a:p>
          <a:p>
            <a:pPr marL="11430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None/>
              <a:tabLst/>
              <a:defRPr/>
            </a:pPr>
            <a:r>
              <a:rPr lang="en-US" sz="2700" dirty="0"/>
              <a:t>-routinely registered households provide more natural data than pre-campaign registration data</a:t>
            </a:r>
          </a:p>
          <a:p>
            <a:pPr marL="11430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None/>
              <a:tabLst/>
              <a:defRPr/>
            </a:pPr>
            <a:r>
              <a:rPr lang="en-US" sz="2700" dirty="0"/>
              <a:t>Supersets:</a:t>
            </a:r>
            <a:endParaRPr lang="en" sz="2700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700" dirty="0"/>
              <a:t>Provide analytics and dashboards for service indicators and program indicators for decision-making at the subnational level</a:t>
            </a:r>
            <a:endParaRPr lang="en" sz="2700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700" dirty="0"/>
              <a:t>CHPs can </a:t>
            </a:r>
            <a:r>
              <a:rPr lang="en" sz="2700" dirty="0"/>
              <a:t>reinforce behaviours that extend net lifespan, and facilitate timely replacement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" sz="2800" dirty="0"/>
              <a:t>ensures households maintain adequate protection throughout the three-year </a:t>
            </a:r>
            <a:r>
              <a:rPr lang="en-US" sz="2800" dirty="0"/>
              <a:t>campaign </a:t>
            </a:r>
            <a:r>
              <a:rPr lang="en" sz="2800" dirty="0"/>
              <a:t>interval</a:t>
            </a:r>
          </a:p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E3E48-A77A-4E4E-A0EE-E8795D46C628}" type="slidenum">
              <a:rPr lang="en-KE" smtClean="0"/>
              <a:t>3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216159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-integrated CCND system links household data from eCHIS to EMR at link health facilities and digital campaign planning in DigiMal, connects to KEMSA for real-time stock availability, enables e-voucher-based distribution, and feeds into DHIS2 dashboards for continuous monitoring and decision-making</a:t>
            </a:r>
            <a:endParaRPr lang="en-KE" dirty="0"/>
          </a:p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E3E48-A77A-4E4E-A0EE-E8795D46C628}" type="slidenum">
              <a:rPr lang="en-KE" smtClean="0"/>
              <a:t>4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187853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E3E48-A77A-4E4E-A0EE-E8795D46C628}" type="slidenum">
              <a:rPr lang="en-KE" smtClean="0"/>
              <a:t>7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472032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E3E48-A77A-4E4E-A0EE-E8795D46C628}" type="slidenum">
              <a:rPr lang="en-KE" smtClean="0"/>
              <a:t>8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367080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e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uilding on insights from the small-scale CCND pilot, next phase to expand implementation to larger geographic area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-to test and refine the eCHIS workflows, strengthen system performance, and ensure the platform is fully optimized before national scale-up</a:t>
            </a:r>
            <a:endParaRPr lang="en-K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E3E48-A77A-4E4E-A0EE-E8795D46C628}" type="slidenum">
              <a:rPr lang="en-KE" smtClean="0"/>
              <a:t>10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259364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sv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image" Target="../media/image1.png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svg"/><Relationship Id="rId4" Type="http://schemas.openxmlformats.org/officeDocument/2006/relationships/image" Target="../media/image3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42" y="3121121"/>
            <a:ext cx="18242278" cy="4458737"/>
            <a:chOff x="0" y="0"/>
            <a:chExt cx="3021109" cy="719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719331"/>
            </a:xfrm>
            <a:custGeom>
              <a:avLst/>
              <a:gdLst/>
              <a:ahLst/>
              <a:cxnLst/>
              <a:rect l="l" t="t" r="r" b="b"/>
              <a:pathLst>
                <a:path w="3021109" h="719331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12551511" y="2547390"/>
            <a:ext cx="2464061" cy="5794286"/>
            <a:chOff x="0" y="0"/>
            <a:chExt cx="4050574" cy="9525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50574" cy="9525000"/>
            </a:xfrm>
            <a:custGeom>
              <a:avLst/>
              <a:gdLst/>
              <a:ahLst/>
              <a:cxnLst/>
              <a:rect l="l" t="t" r="r" b="b"/>
              <a:pathLst>
                <a:path w="4050574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20" y="0"/>
                    <a:pt x="307844" y="0"/>
                  </a:cubicBezTo>
                  <a:lnTo>
                    <a:pt x="3742730" y="0"/>
                  </a:lnTo>
                  <a:cubicBezTo>
                    <a:pt x="3912855" y="0"/>
                    <a:pt x="4050574" y="217170"/>
                    <a:pt x="4050574" y="482600"/>
                  </a:cubicBezTo>
                  <a:lnTo>
                    <a:pt x="4050574" y="9042400"/>
                  </a:lnTo>
                  <a:cubicBezTo>
                    <a:pt x="4050574" y="9309100"/>
                    <a:pt x="3912855" y="9525000"/>
                    <a:pt x="3742730" y="9525000"/>
                  </a:cubicBezTo>
                  <a:lnTo>
                    <a:pt x="307844" y="9525000"/>
                  </a:lnTo>
                  <a:cubicBezTo>
                    <a:pt x="13853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155822" r="-155822"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15415277" y="2497840"/>
            <a:ext cx="2465312" cy="5794286"/>
            <a:chOff x="0" y="0"/>
            <a:chExt cx="4052629" cy="9525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052629" cy="9525000"/>
            </a:xfrm>
            <a:custGeom>
              <a:avLst/>
              <a:gdLst/>
              <a:ahLst/>
              <a:cxnLst/>
              <a:rect l="l" t="t" r="r" b="b"/>
              <a:pathLst>
                <a:path w="4052629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89" y="0"/>
                    <a:pt x="308000" y="0"/>
                  </a:cubicBezTo>
                  <a:lnTo>
                    <a:pt x="3744630" y="0"/>
                  </a:lnTo>
                  <a:cubicBezTo>
                    <a:pt x="3914840" y="0"/>
                    <a:pt x="4052629" y="217170"/>
                    <a:pt x="4052629" y="482600"/>
                  </a:cubicBezTo>
                  <a:lnTo>
                    <a:pt x="4052629" y="9042400"/>
                  </a:lnTo>
                  <a:cubicBezTo>
                    <a:pt x="4052629" y="9309100"/>
                    <a:pt x="3914840" y="9525000"/>
                    <a:pt x="3744630" y="9525000"/>
                  </a:cubicBezTo>
                  <a:lnTo>
                    <a:pt x="308000" y="9525000"/>
                  </a:lnTo>
                  <a:cubicBezTo>
                    <a:pt x="13860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6"/>
              <a:stretch>
                <a:fillRect l="-121416" t="-5600" r="-150537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30480" y="3051324"/>
            <a:ext cx="12525587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Leveraging Community Health Systems and Digital Tools for Continuous Community Nets Distribution: Pilot Study in Kirinyaga County, Kenya 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39694" y="5933556"/>
            <a:ext cx="12307158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W. Muguku</a:t>
            </a:r>
            <a:r>
              <a:rPr lang="en-GB" sz="25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n-GB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E. Ramaita</a:t>
            </a:r>
            <a:r>
              <a:rPr lang="en-GB" sz="25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P. Mburugu</a:t>
            </a:r>
            <a:r>
              <a:rPr lang="en-GB" sz="25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J. Katanu</a:t>
            </a:r>
            <a:r>
              <a:rPr lang="en-GB" sz="25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K. Njiru</a:t>
            </a:r>
            <a:r>
              <a:rPr lang="en-GB" sz="25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T. Ngugi</a:t>
            </a:r>
            <a:r>
              <a:rPr lang="en-GB" sz="25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J. Mwangi</a:t>
            </a:r>
            <a:r>
              <a:rPr lang="en-GB" sz="25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A. Kimaiyo</a:t>
            </a:r>
            <a:r>
              <a:rPr lang="en-GB" sz="25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K. Kibor</a:t>
            </a:r>
            <a:r>
              <a:rPr lang="en-GB" sz="25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en-KE" sz="2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225F2A-DF55-1FC2-77FD-6282568BAA45}"/>
              </a:ext>
            </a:extLst>
          </p:cNvPr>
          <p:cNvSpPr txBox="1"/>
          <p:nvPr/>
        </p:nvSpPr>
        <p:spPr>
          <a:xfrm>
            <a:off x="542278" y="6993171"/>
            <a:ext cx="11273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KFELTP ; </a:t>
            </a:r>
            <a:r>
              <a:rPr lang="en-GB" sz="2000" b="1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NMCP; </a:t>
            </a:r>
            <a:r>
              <a:rPr lang="en-GB" sz="2000" b="1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DCHS, </a:t>
            </a:r>
            <a:r>
              <a:rPr lang="en-GB" sz="2000" b="1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CHAI; </a:t>
            </a:r>
            <a:r>
              <a:rPr lang="en-GB" sz="2000" b="1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Health and Supply Chain Consultants </a:t>
            </a:r>
            <a:endParaRPr lang="en-KE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C540F9-4D4E-53C6-EDC4-F25B9751190E}"/>
              </a:ext>
            </a:extLst>
          </p:cNvPr>
          <p:cNvSpPr txBox="1"/>
          <p:nvPr/>
        </p:nvSpPr>
        <p:spPr>
          <a:xfrm>
            <a:off x="907280" y="7529010"/>
            <a:ext cx="946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Health Interventions Towards Universal Health Coverage</a:t>
            </a:r>
            <a:endParaRPr lang="en-KE" sz="20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82B54E-F070-CC01-BB36-50BED9D4B367}"/>
              </a:ext>
            </a:extLst>
          </p:cNvPr>
          <p:cNvSpPr txBox="1"/>
          <p:nvPr/>
        </p:nvSpPr>
        <p:spPr>
          <a:xfrm>
            <a:off x="4447204" y="956310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Health Security Convention | 5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2026 | Mombasa - Kenya	</a:t>
            </a:r>
            <a:endParaRPr lang="en-KE" sz="1800" b="1" dirty="0">
              <a:solidFill>
                <a:srgbClr val="3B4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418322E9-E8D3-4FAA-AB08-6D5DA7515B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014" y="7942626"/>
            <a:ext cx="1853375" cy="1620474"/>
          </a:xfrm>
          <a:prstGeom prst="rect">
            <a:avLst/>
          </a:prstGeom>
        </p:spPr>
      </p:pic>
      <p:pic>
        <p:nvPicPr>
          <p:cNvPr id="1028" name="Picture 4" descr="Community Health Services Kenya ...">
            <a:extLst>
              <a:ext uri="{FF2B5EF4-FFF2-40B4-BE49-F238E27FC236}">
                <a16:creationId xmlns:a16="http://schemas.microsoft.com/office/drawing/2014/main" id="{432B922C-2C80-4A4E-97D6-149475332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910" y="7983184"/>
            <a:ext cx="1853375" cy="160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linton Health Access Initiative ...">
            <a:extLst>
              <a:ext uri="{FF2B5EF4-FFF2-40B4-BE49-F238E27FC236}">
                <a16:creationId xmlns:a16="http://schemas.microsoft.com/office/drawing/2014/main" id="{98CC0BAD-EFFA-404E-A49E-A29F14707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916" y="7847880"/>
            <a:ext cx="1682883" cy="168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/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/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397654" y="2529621"/>
            <a:ext cx="17192504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Use of insecticide-treated nets (ITNs) is the primary malaria control intervention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(WHO, 2023)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Kenya uses two major distribution strategies to achieve universal coverage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(KMS 2023-2027)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Routine distribution for &lt;1-year-olds and pregnant women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Targeted mass net campaigns for households 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Courier New" panose="02070309020205020404" pitchFamily="49" charset="0"/>
              <a:buChar char="o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 2023/24, a digital system revolutionized Kenya’s mass net distribution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Bottlenecks: 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Current strategies not able to achieve equity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Gradual decline in ITN coverage with time following campaigns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Routine distribution lacks ITN replacement strategies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270F397-DEA2-9DDE-FF56-8D4C85EA21B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F353DD1-D880-EB48-E06E-7793B797B05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B78423BE-1731-1E3D-0FE7-FA321D5A2C5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07702-C850-44EE-90EF-831E31D2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113A19B-7B00-C38A-63A6-6E98C8E40E9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A9DDBED-3F86-375F-01DF-6C2D592119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E9CEDA-4C8C-E9CC-507E-CA8159EA17ED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3A96BF8-A6F7-BAF9-EBF0-D7A8DE1021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BBEB652-F978-DE54-5274-76C272CAFD5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AC1E189-9A63-85BF-EB15-5CF941FD87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136A130-E7A2-4A4C-A283-E7CEE8F1A34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12672A0-0473-797A-A818-AF891C005BB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7711FCF-5147-28E4-5B5B-F32A782B715B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94A3FF7-7925-D0B9-AC7F-1713C1F59001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0854E4C6-4FAC-59E1-9CAB-ABB870A96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E938BB3-36FD-B3C5-CD9F-D36CCC429C5E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EF119F2-692C-61E0-78C6-27D74B14566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518545D4-E839-32B0-35BB-D2072EBAF31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DDA7633-F4D5-611A-D703-F4E37F1FA03E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451FF50-D2CF-FED9-7064-906A910F540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F41ECE8-8359-F03C-62F9-7AA63494D7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A461271-37EB-D8EA-67B1-54CCC2FD957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44D364C7-3DF7-DBC0-FFBD-4CBA2E539644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C81AC83-7BCA-EA57-3015-BC76B5C2611D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D6DB593-51D8-A117-9909-F29F2E41185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589E0952-0A1C-2207-36C6-DB358277562C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0F961DE9-6F96-A582-FAC9-DE19469A6E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DCD9091-6252-330C-6EC2-D3F13BD7395C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881913A-D9C1-1792-0971-CCAC785A9E1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2D5A378D-8E03-6DDB-8284-333BA8CDF26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822D235-8CB1-B14A-915A-D93F9D5C3A33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9D1AE16-1B0E-DCD6-8D7F-4CF2FA87F9E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2C5FFB1-3A3B-C400-00F6-437223F6E7B3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0A47002-CB63-9004-FBBF-83222AF1B31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CA9C141-4E61-62FF-A4F3-780C9BFC730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8AA06D0-C46F-4DA8-1CB7-B0444EE09A60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C14F7DE-1655-F76E-1CD6-578B48E88AF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2C3E58D-87EF-CBA6-B5DA-A8AF8F374F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2011BE88-3A46-8DBB-EF2B-3663E26F4E8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F5B179D-3A34-911C-586A-F8D1DB00BA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2749090-03F1-C55A-5D1C-92F651F6A9F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AE083142-9CD3-B946-5AAB-29D2699AB500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07DDE04-FD24-73DC-4868-D2A3A859487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5E6E656-4056-06E7-E501-E67A61CB363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C01A39E7-7B54-B0EE-0480-CDD42E9D26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A276E3-DE16-AEFF-04CA-D5ABDF5ED51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79256AFD-D56C-3718-2A46-3D006E1DB0FA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9513D25-2A96-8594-0537-3DDDA6B5BEE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A10E39A-0A66-17AF-2118-AAE5034A8AE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627DCD8A-EDCC-A097-4CE1-3EC3C7CF6C1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C9A7E55-1BC1-673B-ADAE-180AB4CCF45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77CFFF3D-C2FE-E7C0-8766-8174CD57C1E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CF5CFAE-55F3-BC65-5107-1337E61C99E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EB2F8DF-D2B7-22D1-150D-BA8C7A2C583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3D9E534-0919-9559-C275-513666BD20B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F9A3149D-1AC9-BC40-5640-4CABF9D3514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903AF4B-D139-F682-EF62-722B87CD44C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0F2B2A2F-6851-83BA-1CE8-BA4CCC014DC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DBE2685F-68A5-1A74-877B-E84C0962CC07}"/>
              </a:ext>
            </a:extLst>
          </p:cNvPr>
          <p:cNvSpPr txBox="1"/>
          <p:nvPr/>
        </p:nvSpPr>
        <p:spPr>
          <a:xfrm>
            <a:off x="397654" y="2529621"/>
            <a:ext cx="16468725" cy="4247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buFont typeface="Wingdings" panose="05000000000000000000" pitchFamily="2" charset="2"/>
              <a:buChar char="q"/>
              <a:defRPr sz="4400"/>
            </a:lvl1pPr>
            <a:lvl2pPr lvl="1">
              <a:buFont typeface="Wingdings" panose="05000000000000000000" pitchFamily="2" charset="2"/>
              <a:buChar char="Ø"/>
              <a:defRPr sz="4400"/>
            </a:lvl2pPr>
          </a:lstStyle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Design and pilot an integrated digital continuous community net distribution (CCND) system that allows replacement of nets lost through attrition</a:t>
            </a:r>
          </a:p>
          <a:p>
            <a:pPr marL="1028700" lvl="1" indent="-5715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leverage Kenya's established Community Health Strategy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and digital platforms</a:t>
            </a:r>
          </a:p>
          <a:p>
            <a:pPr marL="1028700" lvl="1" indent="-5715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Pilot the system to test the feasibility of workflow integrations</a:t>
            </a:r>
          </a:p>
          <a:p>
            <a:pPr marL="1028700" lvl="1" indent="-5715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 the CCND to complement both routine distribution and mass net campaigns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5C24987F-AC7B-31FA-5922-3FEDA607B26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6B48F50-3D4B-8C2E-9D30-BB5A1E93240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3B0A8-819C-983E-2B11-4D2A08CD4A3D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CC3E7F2C-B640-29CE-8F40-88DF4C41DD16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Objectives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62111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A35B-3A08-07D7-639F-67A5D12A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BEB992-E666-73CA-48C2-510C02F93D8B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4529CC4-5082-5E71-17CC-9B7381443A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CBE41E-1DB9-2C19-5E7D-D4697E09E50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973CC9E-D029-B0E3-CD1E-611F6F80B5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F0A5C0C-3EB4-752A-F5F3-B4E7B30F347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B3432BCA-C155-A812-845F-1686C725A7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793010F-1F5F-AE0B-B52B-3FEF651D04F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19E2286-04D9-4802-A88F-E5D6C9BACB4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A3AB381-910C-B126-3F29-103402AA015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14F7FDE-3A55-7E43-77B5-94A3A098A77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709713F-ABC7-700C-34AB-566AA52A96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7BC92E-494E-9200-7728-EE8D8A90AFAB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7298F35-67C6-4656-0E93-6C57565BC1E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0F055523-32EA-5916-35CB-BC5D84FE208C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4BCD38B-1ECB-A312-0C64-CA2B9CE596F0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16FB8D1-18B1-F2BD-C942-50981DF01CAB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F200673-6672-E76B-6CEE-C676F9212F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CE8B276-0DE1-CE69-1658-1D8D9AA4976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B17D7FB-5B65-B029-C452-7256A66BA82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706AF18-5A4A-0FCE-DE98-C5CBB956BAD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F802FCC-C372-B78A-9380-B8BAEB6DE710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D6C707C-B32B-7654-4E8C-D05FCF4306C3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6C70F75-D9FC-B8AC-44EF-4678CB6CE2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97B3D1AB-84E2-C88E-4624-06F36622AC0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23EEE07-1F65-5A43-2EA3-606A4E001BE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4D91FCD-BE3C-0B68-772F-51958CFA516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308E048-790C-0F9A-E720-5CBAF20F8FB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8E2D23F-B2E6-9C3E-00C0-1E94DBA89255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9C0D16F-CA3C-7FBC-24F4-8F2BC121095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482273E-0689-1AB6-7CA6-4EC309BD99E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0BBBB1B-078A-C587-09D4-A6BF60A75B4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0869AEF-9BB6-33D7-71D9-9EF7BA6B5BD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99868F2-C973-2114-A22D-EB89A2F68A20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D1F74C8-B300-2EEF-B786-6D3DF121C2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0B51427D-3FCB-595B-BB48-2B39B8FE878F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0668A42-C6EB-5176-6800-6FA108DFB9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050370F-AF61-873A-0777-CCD4C00B2E65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FEEF153-0BCE-063D-622C-DED28525B4F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9113B01-EBF5-E247-028B-21DFE300265C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B6257C-5374-0E1F-F69A-14DEEF3952C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B14C4DC-0704-4070-45A7-78E0069A14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3726E108-D55E-9E1D-06CE-74D4EB10062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828BB47-FEBB-3C46-0A91-71E3A38959C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E0BD5C0-9A44-FC5D-B16A-AF1A637A22E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33545066-EBE4-0E03-A33C-1D20DD838D0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80619C2-E820-9DE8-0DF9-79BE43BBFC8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A68EDE7-7455-57C7-D184-F10EF17EF19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917CA9D-F09C-C483-FDDE-4DA81C76D0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7BEE483-809D-55E9-B6EB-AB8783D04F2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396A985-EEFA-209F-4831-B0A1B2F7E68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C14807C4-AFFA-6336-38DF-258D1911E49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B53EF55C-B9A8-D704-DFE8-608689C5040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304DDEE-4074-F2F1-0E74-282F7DDAD1B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6D94654-4F4C-07F8-FF45-82756C8957B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E48546AD-93B0-2BD7-A151-87F15151274E}"/>
              </a:ext>
            </a:extLst>
          </p:cNvPr>
          <p:cNvSpPr txBox="1"/>
          <p:nvPr/>
        </p:nvSpPr>
        <p:spPr>
          <a:xfrm>
            <a:off x="380960" y="2212368"/>
            <a:ext cx="16468725" cy="555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0835" lvl="1" algn="l">
              <a:lnSpc>
                <a:spcPts val="4827"/>
              </a:lnSpc>
            </a:pPr>
            <a:r>
              <a:rPr lang="en-US" sz="3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System Design and Development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9A4B418-7714-38DE-D993-0CF77FBB50EF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8326A8B-EFC7-7C3F-7D47-BFC62125C0C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3D340CE-46D9-BC52-D643-9BFEFB7C8AF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C22DEB-A3D5-EBA8-6D49-7561DD5BD0FB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0C24C18E-4F43-4956-BA23-8383F4982E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25" y="2895588"/>
            <a:ext cx="16647687" cy="6731837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808DBB56-7943-414F-A321-E5E51E70B039}"/>
              </a:ext>
            </a:extLst>
          </p:cNvPr>
          <p:cNvSpPr txBox="1"/>
          <p:nvPr/>
        </p:nvSpPr>
        <p:spPr>
          <a:xfrm>
            <a:off x="9296400" y="9594295"/>
            <a:ext cx="8125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Workflow Diagram generated using AI by Wachira Muguku, for illustrative purposes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2680429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2FE8-BB6C-D2D2-61AF-2F0DDB2B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52D896-F83E-58E5-8122-2BCF0DBCC83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F6C6566-738C-B01E-9209-ACAC877854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E5DB0-07EF-4262-09EB-6274A89FFA4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2411F40-7EB2-2812-2884-D5AD4C01F9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A13FA55-9882-3EF9-DC15-123AAA3C05D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4DEA291-8CB7-3C63-232D-2D06F8D03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F4C54CA-C82C-CE49-84C7-8B059AD2D76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1BE0D9A-5295-8F9E-7642-77CA6691092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2B86B28-3729-DB69-713D-A828DF36420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98A3CE9-BEF6-D928-DBCF-1B096DD1F4A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A7FFB13-7955-55D5-7690-C42D870135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69CB41E-E8C0-9C3F-C806-E5E8AC24713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A85B9A8-4956-FF52-4439-440604A5809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6668120-ECC4-8518-882F-CF32465A6D7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8AE7E6A-3263-DD1B-047D-A310AEB7A14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F5F9D76-8AE5-A7E5-1FCC-2CDCD50BD36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98FB740-26BA-91ED-8251-E64006F56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53089CE-DA5D-CDD3-A887-022222FC94B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5CCD9192-CC5E-0A53-D3C7-596B4D7D15D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C779809-35A9-4F16-7EEA-AFC666EFB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16EC00A-9030-396F-F1F6-DBD1AA42698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B54EB93-4BB2-BE63-0FF9-927D80A7F58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1D6586E-D622-91AA-1191-CDCB00F40A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D957D61-B991-21D0-360A-8FE34D1BDB2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9C68B42-B01B-177E-AF84-135AFB86B56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DEC5C79-A27C-405D-F5CA-25A68C2BBC3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200DE99-F05B-4D00-76E2-7947E86B2FD1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41EBA9CB-2851-C344-3241-8A25386D89C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D44CD6F-3C71-B0A5-A9C5-9686CEF7C7A9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9F6FB50-0883-4F36-5215-571E8EE6A52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E378963-6221-BDA6-8308-6A5C40DDA85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4D25208-0844-47F3-F2D5-9B1A09C68247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5145B80-E8EE-C56B-D1F0-A12650BC9C3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BA57989-EB09-E4CD-9529-43644E70A3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7CF28BE-AE71-A4FB-4935-BD7BBB680D0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4EE8443-1979-F450-B954-C23C471417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D9EBA51-309B-ED13-F3CE-06DF479BA898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79B817F4-570D-E980-956B-DDD2F0B46D7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8198B449-DBF8-DC78-A2D7-25A2A73F2AB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9C10F61-7E87-2F38-B639-05C771C68CE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ED812844-5452-2C6E-B5DF-36527B4AE0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9B5E00-C939-CC5C-6C68-33851557844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9578E149-1444-D336-F8D5-29F037290548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A5303CA-8209-FEFC-27B6-1BD5FD05A06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C477CBE-F87D-5A27-C0EA-33243DD9DDF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BFC7376-5331-8AB9-5B00-7BC483C7854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A64FED1-DA60-A785-143E-32FAB8DE39C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6D726D3-4C6A-7F49-7E16-3A938A02871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AAB03A53-A55C-7EA5-4A4C-261BF8BDA1F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4CA5FC0-F84E-DD7F-E452-39B18591189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82A4D135-8FDC-3580-9F00-5D4437EF5C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C4C06400-FEDA-D449-FD8E-DB2F1970DDA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1A2AFB9-9A6A-096F-7556-6AFF6003C27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203179A-3F9A-2309-9912-37D76C922FA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465FD91E-01C3-F036-582D-98AC5625244B}"/>
              </a:ext>
            </a:extLst>
          </p:cNvPr>
          <p:cNvSpPr txBox="1"/>
          <p:nvPr/>
        </p:nvSpPr>
        <p:spPr>
          <a:xfrm>
            <a:off x="552428" y="2815674"/>
            <a:ext cx="16665851" cy="4708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Kabare Ward, Kirinyaga East Subcounty, Kirinyaga County –Purposively selected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3 Community Health Units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ITNs quantified and allocated at selected CHU Link facilities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User acceptance testing, Community sensitization, user mapping and training</a:t>
            </a:r>
          </a:p>
          <a:p>
            <a:pPr marL="1028700" lvl="1" indent="-57150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Data collection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Household ITN assessments and referrals by CHPs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Redemption of e-vouchers by households and issuance by CHAs 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Reporting and analytics through system dashboards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F09F845-8802-B5DA-FBE1-04DBD8E3FB30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243FFF0-D5DA-0B8E-EB3A-BAD0FC29AE7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1683DD42-A39B-46E9-F4AA-1E1D22418D3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8283277-AC82-5FEC-8AE9-A829486EECA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1" name="TextBox 57">
            <a:extLst>
              <a:ext uri="{FF2B5EF4-FFF2-40B4-BE49-F238E27FC236}">
                <a16:creationId xmlns:a16="http://schemas.microsoft.com/office/drawing/2014/main" id="{7EEE4691-C876-481E-BC9C-E56B0092CC16}"/>
              </a:ext>
            </a:extLst>
          </p:cNvPr>
          <p:cNvSpPr txBox="1"/>
          <p:nvPr/>
        </p:nvSpPr>
        <p:spPr>
          <a:xfrm>
            <a:off x="369945" y="2285847"/>
            <a:ext cx="16468725" cy="555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0835" lvl="1">
              <a:lnSpc>
                <a:spcPts val="4827"/>
              </a:lnSpc>
            </a:pPr>
            <a:r>
              <a:rPr lang="en-US" sz="32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Field Work and System Piloting</a:t>
            </a:r>
          </a:p>
        </p:txBody>
      </p:sp>
    </p:spTree>
    <p:extLst>
      <p:ext uri="{BB962C8B-B14F-4D97-AF65-F5344CB8AC3E}">
        <p14:creationId xmlns:p14="http://schemas.microsoft.com/office/powerpoint/2010/main" val="416969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9B0AB-3DEA-2E4E-7F9C-15471518E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D04A1A-CE30-490D-2FB4-C23F50455DCF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09246E6-4324-7C64-E78D-242555612AB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14BE7-8A68-5FEF-7245-D661E141BB59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B00C8E78-A955-B0C5-6E53-008C6BD7E3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FDE3FC7E-2401-3195-E4FD-0DF9A0709221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88FC48FE-5321-D64F-95C8-516825173B1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16614036-DCA9-614B-DDDE-6B1A71A14F6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F48A332-7294-7C03-BE33-84AF2B7B7561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D7BE37A-C71D-0362-FC31-417F2C12909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C8766706-29E1-F6C1-E9A1-13B31510AF83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58227C7-96DF-7CDB-5D3C-F9140BF13C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9FCAB1B6-C4C0-C859-8378-3EEBE1A4ADA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121AE3E4-0CF9-D235-2B7D-5CACD52A97C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9663654-7BF9-06B2-CD87-2FFA06A3B857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1BEADA5-2B02-0402-A7A7-3E93A6665FCA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1BEF193A-C178-18FB-D57A-2E9C17E9927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38E4971-4037-9633-4487-45AE0DCC1D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55276369-9AC6-EDB6-4B1E-26CDED8D3EB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7C50AB6D-EDB2-B0B1-41CB-2E3E0A5CEBB7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78818599-CD64-3952-41BF-B338A16CE3BF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569A074-FE5D-0682-5425-C78E688291F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0943AD5F-E351-BDB2-9538-875A03F66768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B20F19C-35CD-4A3E-6586-A3D92AF1E9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B5E524-891E-D245-A51B-27D209CC4EE9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442A179B-7DFA-D10A-089D-CE44D4329F5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E17B5094-B09E-D473-49F1-631B86A737E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B35B387-F747-5AAE-CDC1-693B5D97157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20E47978-FF02-C535-8182-A9C1D646EEF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5BA4860-8081-6B07-1610-8EB13419DE9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986C311-BE7C-32BA-EC51-543D4335A80C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500193B2-6797-729C-AB63-93BEBBCB5E82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CD92FB19-7E72-7E9E-E6AE-37D1440E917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B172701-7DC8-4662-DEA5-6F72946306B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60375F12-1427-24FE-BE8B-C093CBE25E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EDB04E9-5C2F-BF4C-FE1E-4F243B95482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59D48B5D-7E75-03F7-D006-3BB6461E09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B6B029E-FAFE-F776-F136-ADC51728D707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81476837-FA6D-BCBD-4EED-3C8DE2DC96D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537FCF29-ABAF-1A61-B079-0DA64C3A044A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63BD1CDC-D3C3-C3C8-51B8-AA38B67E6B48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E90A7D-CBEF-2671-F837-5339DCD9D43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E19D081-531B-4658-BD16-EF7BCE3EDE4D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4EF3AA0-6536-4BE6-F247-965F845A597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B1382A4A-5094-CB26-1AD2-59F8774DCC60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D33CD55-25DB-7E40-F0A1-0244FB2F9C9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3D3AAFBB-2D54-C8D8-9673-9A396E2E87F4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911F7C09-FE78-53C0-8124-273A6DECCAD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BEDDCF85-03FD-2CC5-0464-94919C53B5D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94E126C-A6A9-FCD2-F9FB-F57D90D579A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8A05145D-7A88-CBA2-E447-E52FE59B298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55D270D7-9694-A2C3-15C4-CB5B023A0A1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D311A813-762E-3969-E860-4D10D2155203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BC63445-E124-3786-29AA-3D38D2B8159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22503C-38AA-1418-FA79-E021DF80B33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F3800F16-04F2-9AC0-B8F4-A0FCCCFD7001}"/>
              </a:ext>
            </a:extLst>
          </p:cNvPr>
          <p:cNvSpPr txBox="1"/>
          <p:nvPr/>
        </p:nvSpPr>
        <p:spPr>
          <a:xfrm>
            <a:off x="518160" y="2198588"/>
            <a:ext cx="15240000" cy="531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00835" lvl="1" algn="l">
              <a:lnSpc>
                <a:spcPts val="4827"/>
              </a:lnSpc>
            </a:pP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ITN Need Assessment Statistics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DB2C15CA-3835-A84A-60FD-CA3B9683BA75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F8F80AA0-C6A0-BF2D-1938-37CD5D6AF0B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2625105-EB19-3A69-6A20-248E2163B0C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7EA69C4-F36F-3011-9E10-26D2258CD261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C9826084-FC3B-437A-80D9-B4ED22799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723307"/>
              </p:ext>
            </p:extLst>
          </p:nvPr>
        </p:nvGraphicFramePr>
        <p:xfrm>
          <a:off x="432096" y="2950695"/>
          <a:ext cx="17474904" cy="6378618"/>
        </p:xfrm>
        <a:graphic>
          <a:graphicData uri="http://schemas.openxmlformats.org/drawingml/2006/table">
            <a:tbl>
              <a:tblPr/>
              <a:tblGrid>
                <a:gridCol w="1649077">
                  <a:extLst>
                    <a:ext uri="{9D8B030D-6E8A-4147-A177-3AD203B41FA5}">
                      <a16:colId xmlns:a16="http://schemas.microsoft.com/office/drawing/2014/main" val="68153331"/>
                    </a:ext>
                  </a:extLst>
                </a:gridCol>
                <a:gridCol w="1915180">
                  <a:extLst>
                    <a:ext uri="{9D8B030D-6E8A-4147-A177-3AD203B41FA5}">
                      <a16:colId xmlns:a16="http://schemas.microsoft.com/office/drawing/2014/main" val="2042560108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44621478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68678688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92441452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194224553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596367389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362568972"/>
                    </a:ext>
                  </a:extLst>
                </a:gridCol>
                <a:gridCol w="1401805">
                  <a:extLst>
                    <a:ext uri="{9D8B030D-6E8A-4147-A177-3AD203B41FA5}">
                      <a16:colId xmlns:a16="http://schemas.microsoft.com/office/drawing/2014/main" val="3535894748"/>
                    </a:ext>
                  </a:extLst>
                </a:gridCol>
                <a:gridCol w="1917042">
                  <a:extLst>
                    <a:ext uri="{9D8B030D-6E8A-4147-A177-3AD203B41FA5}">
                      <a16:colId xmlns:a16="http://schemas.microsoft.com/office/drawing/2014/main" val="2256856675"/>
                    </a:ext>
                  </a:extLst>
                </a:gridCol>
              </a:tblGrid>
              <a:tr h="18614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CHU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Households Registered in eCHIS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Households Assessed for ITNs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Proportion (%)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People in Assessed Households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 Household Size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#ITNs Available in Assessed Households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Pregnant Women Referred for ITN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Children &lt;1 year Referred for ITN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</a:t>
                      </a:r>
                      <a:r>
                        <a:rPr lang="en-US" sz="2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eVouchers</a:t>
                      </a:r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generated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571938"/>
                  </a:ext>
                </a:extLst>
              </a:tr>
              <a:tr h="120449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Kiritini</a:t>
                      </a:r>
                      <a:endParaRPr lang="en-US" sz="28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989953"/>
                  </a:ext>
                </a:extLst>
              </a:tr>
              <a:tr h="111846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Mikarara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53608"/>
                  </a:ext>
                </a:extLst>
              </a:tr>
              <a:tr h="12905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Rukenya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065986"/>
                  </a:ext>
                </a:extLst>
              </a:tr>
              <a:tr h="90370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KE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958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6419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F6168-FB14-7347-0657-FEC74146D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EF96A69-4B52-BE13-0914-0135A8E6968D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BA9551-6928-8050-C85F-1750FFE0D9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D2DE2E1-57B7-BD47-0B66-09CADCA633D5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EE92CB4E-D2AF-0CC4-0322-947455558E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8C175B11-2536-E6A8-32DB-7F7931AA754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23E9A6C0-31A1-9BC4-0796-4DD7F43C80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D47D68B-DF25-FD84-7F4E-4C72D41DE2C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83B08FA-429B-7C02-3700-37796F3D8480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396F2632-7CB6-4948-514B-5C7968DB6F33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9D0CBCB-9450-2560-E548-0E068889E3BF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2655D20A-DE28-328F-8F84-AB3F062E62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C28BB36F-25CF-7251-A6B5-D56D1D3F1932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BE6C4C9-704F-3FE5-BD73-77A40F5F4E0B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ABD2280-329E-71F4-236C-D872267BAFCA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590DAD49-DDB0-28AD-D712-F4573459AAB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E854F70-5E54-0741-93D2-A8A03D00442C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8A3186A-198A-0BFE-0163-037A8AF0C3E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8D9C39D-A371-E87E-26FE-5D97B8BB6E6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1E083D-A339-C202-09FB-C3E798B852D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4C5E27A2-05E1-C544-5A38-EBA539DD6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C3664261-0B93-0327-A07A-DEC9A2D98BBA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DCC979B7-F806-2537-3F74-381096628A7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FE16DB16-51E9-0EEB-0266-BB4332F03C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71E37AC2-13F7-8CBE-3234-2DF91F1B1502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3F8E470D-3F92-F17B-559E-52296D43E14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A19BAC2C-DB85-A4AC-AE0E-1B997288662C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0095B028-9E81-4864-D499-92A2BCC8E90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124BE41C-0E95-A19E-CFAE-8597EF5335A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0637A7BE-70BA-4DFC-4049-A2DB514CDA12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67189D9-EC52-39E5-08B0-AAAD0C35AA7D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952F68D0-20CE-DDA9-4877-3508A4A5431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0388B22-BC6E-691A-5698-2FC9E228BF12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969E1A1-9A26-935C-B531-2180D0E7D2E8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A2E18D1D-D593-A1C7-51D2-3E2D3FDA54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F230C298-9232-BD4A-AD9A-558460E53620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7AD84789-8BE8-27BA-2F71-4495423520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06CC152A-FC61-4FCA-6112-409D7571FABF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04C22B61-42B6-6F4A-25EE-4913D05CF25E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20E5992-1EBB-A753-CD63-063B22B3AE75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E77BD35-4CA6-7A91-5DDE-F7EBD563A8BE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3BFF75AE-5BD4-40D3-CD01-BCC0859C4F1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51BA2FC-ED32-8E56-708E-0EBF75A00D45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B7457FF-9B7B-4D5F-65AF-43722813043F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27F6EE6F-1EDC-F633-EBB3-06B69D689F9F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D1901EB1-C3E5-40FE-76C4-8EE1E2827789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BB13C2B-2DE1-381B-AC1D-09BD4A8B12D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C8D3687B-5BD3-DE30-D19B-1AD6212C756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598C2EE-6218-9D69-AD3D-BD49A79EF0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55FF3A8B-3239-1CEF-C5F0-FEBBAE919C18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FE089420-4F94-F054-8390-4596F8A52E3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82CC347-BEFE-821D-6511-6A5DD8471A5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E20FB09E-CB27-320A-4B87-2546BAA09C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16741DA9-8BB2-83AA-4BA6-32D4A92E51A4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6AB440-A671-DAFA-1B81-78DF4B4BBC1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F0415FF0-D0B5-5CCB-B6AE-5836D3791F7E}"/>
              </a:ext>
            </a:extLst>
          </p:cNvPr>
          <p:cNvSpPr txBox="1"/>
          <p:nvPr/>
        </p:nvSpPr>
        <p:spPr>
          <a:xfrm>
            <a:off x="457200" y="2172459"/>
            <a:ext cx="9858045" cy="531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00835" lvl="1" algn="l">
              <a:lnSpc>
                <a:spcPts val="4827"/>
              </a:lnSpc>
            </a:pPr>
            <a:r>
              <a:rPr lang="en-US" sz="24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ITN Distribution Statistics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A5E80109-8093-2DB2-B029-99B21D3C164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DB4152DA-9FB0-8937-73BE-D4DB046B806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F6A6AA5E-937B-F395-7AE6-3A3EB1D4D208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61A6071-B2B0-88A6-781C-5F3AB8C6B39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aphicFrame>
        <p:nvGraphicFramePr>
          <p:cNvPr id="63" name="Chart 62">
            <a:extLst>
              <a:ext uri="{FF2B5EF4-FFF2-40B4-BE49-F238E27FC236}">
                <a16:creationId xmlns:a16="http://schemas.microsoft.com/office/drawing/2014/main" id="{890E2620-116A-4E1F-9EB8-D28ADE9C73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1364175"/>
              </p:ext>
            </p:extLst>
          </p:nvPr>
        </p:nvGraphicFramePr>
        <p:xfrm>
          <a:off x="638130" y="2992392"/>
          <a:ext cx="16952028" cy="6653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16642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2144B-545A-E295-92C0-A70CE244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9E9697-0235-6968-44C3-69A6490DDFE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D5437BD-13C3-5976-E031-2DA462B9948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E6DB8B-04C3-243D-DABB-FD52D5A368E4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E27C9E1-4796-A938-1A2D-F11793806F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477D4922-AA78-23BF-E8B8-6803C36C90BE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E5335FC-FE46-0AA8-54F1-287227EAE0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B62C318-0D2D-67E4-B93B-B6885B35897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0F0171D-3069-A923-58C7-66A1B8B6479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62EF515-3A51-529D-EAEB-CFAEED01E511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412857A-A78D-6277-4FB4-581A74A9405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E2744543-FDF6-4190-95B4-1633CC1EAE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AD95CB0-2056-E43A-61C3-25D018616EA8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FE43B696-F878-458D-E90E-88BC82C3A867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ECA0183-385C-3F9A-1278-0DA558D180C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9FA37F8-DEC5-CCAA-B96E-2D0637EE4F11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FD48401-E5F0-2184-5EC8-473EE632EE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D0D32A5-5E33-19B4-96F4-CA2B72A458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2B16113-636A-5DCD-382A-9A31EC65EAE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BC205A9-2BEC-7A77-F5D2-DF36D31D8A7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55D4EA0E-C63C-D55E-FAA6-2EEF7A50A72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909220E0-BFB7-4637-35BA-433D3B21381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6C40DF21-B237-F0EC-9F69-D90A153A73E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0435A00-6401-7A08-9100-02CF3AF1943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AC9D3AA-FFC4-F293-8F86-8EE2E6E95D3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876D902-E941-5F1B-48F5-198A4034B1E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54C612A-FC93-85EE-D03F-8DDD9F816C8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9CEF25E-DB9B-F096-B8FA-4503291948A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491D764-1B9C-B38C-399A-C77D1C97FF3D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AAE17B8-2F7A-7EFF-9645-4F0A2FC847A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89224FC-9ECA-85DC-36C7-D5BB4F3ED8FF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AAF5F41A-7485-6587-9B19-F35D5F7E2B73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1064B99-3104-35BF-3F3C-15F7064BB39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35CBBAD-9720-E1A8-298C-2C0CACC01543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43772D2-9DBA-4F6F-FD08-E66EC4973A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744CB6E-512C-9839-68A8-744FA1DF541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994A3469-C9E9-B815-A6B5-0A233C7F01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A080B853-7167-B300-EA4D-A0EC5E6204CB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F39B5453-A09D-5C60-C3F8-AFE87E7E0CA7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58E74D5-9C14-45C3-BF18-8AA49E2CB58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D0FEBC22-2D09-D9F1-819E-7E533368A7F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68665493-E16C-B42D-1FF8-AB575E1C9F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A699C7E5-BD70-2A85-3877-56C79DC5C0C6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572FCD3-9D1E-F220-987F-A079B5D30019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7E901CC-26D5-8AFF-A68D-A82A4EC08E31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0E52D1F7-36A1-707A-D5AE-E691CA3D0A04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FF402668-B98B-2746-1743-530416C7481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DBBCD426-76EB-2E2B-7990-93787146685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9BC74C8-3E7A-2E79-C6C8-05A22E014C7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FE66BB0-15A6-B63A-D0AD-7CA9D791BF3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5949141-8ED0-E65D-197D-2DA3727F95E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9C84CC-135A-26CB-0DEE-A273B284A4A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12FDADAD-BC63-6512-A991-BC42B032ED85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F93A2731-D829-E869-5DCF-F10F2452667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2F4ABF3-F283-D2C2-D428-E752688A13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250F4FF-01E7-F736-3174-C876E211273E}"/>
              </a:ext>
            </a:extLst>
          </p:cNvPr>
          <p:cNvSpPr txBox="1"/>
          <p:nvPr/>
        </p:nvSpPr>
        <p:spPr>
          <a:xfrm>
            <a:off x="397654" y="2324100"/>
            <a:ext cx="17356946" cy="79067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Automation of e</a:t>
            </a:r>
            <a:r>
              <a:rPr lang="en-KE" sz="3200" dirty="0">
                <a:latin typeface="Arial" panose="020B0604020202020204" pitchFamily="34" charset="0"/>
                <a:cs typeface="Arial" panose="020B0604020202020204" pitchFamily="34" charset="0"/>
              </a:rPr>
              <a:t>-vouchers 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llowed households to receive a notification through phones and CHA at </a:t>
            </a:r>
            <a:r>
              <a:rPr lang="en-KE" sz="3200" dirty="0">
                <a:latin typeface="Arial" panose="020B0604020202020204" pitchFamily="34" charset="0"/>
                <a:cs typeface="Arial" panose="020B0604020202020204" pitchFamily="34" charset="0"/>
              </a:rPr>
              <a:t>facility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to check their </a:t>
            </a:r>
            <a:r>
              <a:rPr lang="en-KE" sz="3200" dirty="0">
                <a:latin typeface="Arial" panose="020B0604020202020204" pitchFamily="34" charset="0"/>
                <a:cs typeface="Arial" panose="020B0604020202020204" pitchFamily="34" charset="0"/>
              </a:rPr>
              <a:t>stock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levels</a:t>
            </a:r>
          </a:p>
          <a:p>
            <a:pPr marL="400835" lvl="1">
              <a:lnSpc>
                <a:spcPts val="4827"/>
              </a:lnSpc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Dashboards allowed tracking of ITN coverage indicators at all levels</a:t>
            </a: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CHPs could identify repairable ITNs using simplified </a:t>
            </a:r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WHO’s PHI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criteria; however, they lacked</a:t>
            </a:r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 repair kits to facilitate practical demonstrations of ITN mending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ITNs for pregnant women and &lt;1year-old children were issued outside the system because CCND was not linked to hospital electronic medical records (EMR)</a:t>
            </a: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Registered household sizes were smaller than actual sizes</a:t>
            </a:r>
          </a:p>
          <a:p>
            <a:pPr marL="400835" lvl="1" algn="l">
              <a:lnSpc>
                <a:spcPts val="4827"/>
              </a:lnSpc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6B94448-1E7D-F0CA-3180-648DB66B920A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0664303-08E8-3BF2-8C72-9E39C6BDC25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09116BDC-5C2A-AA0B-8C3C-ADBE0F25FCA1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065A3611-CCDD-8537-5B61-FC989E7DC5F8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Discussion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698291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A5F313-8FEA-BB4D-1366-6FCEFE887075}"/>
              </a:ext>
            </a:extLst>
          </p:cNvPr>
          <p:cNvSpPr txBox="1"/>
          <p:nvPr/>
        </p:nvSpPr>
        <p:spPr>
          <a:xfrm>
            <a:off x="313911" y="2681474"/>
            <a:ext cx="17660177" cy="55045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Digital integration </a:t>
            </a:r>
            <a:r>
              <a:rPr lang="en-KE" sz="3200" dirty="0"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KE" sz="3200" dirty="0">
                <a:latin typeface="Arial" panose="020B0604020202020204" pitchFamily="34" charset="0"/>
                <a:cs typeface="Arial" panose="020B0604020202020204" pitchFamily="34" charset="0"/>
              </a:rPr>
              <a:t> efficiency, accountability, and decision-making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in continuous ITN distribution</a:t>
            </a: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KE" sz="3200" dirty="0">
                <a:latin typeface="Arial" panose="020B0604020202020204" pitchFamily="34" charset="0"/>
                <a:cs typeface="Arial" panose="020B0604020202020204" pitchFamily="34" charset="0"/>
              </a:rPr>
              <a:t>ink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ing e</a:t>
            </a:r>
            <a:r>
              <a:rPr lang="en-KE" sz="3200" dirty="0">
                <a:latin typeface="Arial" panose="020B0604020202020204" pitchFamily="34" charset="0"/>
                <a:cs typeface="Arial" panose="020B0604020202020204" pitchFamily="34" charset="0"/>
              </a:rPr>
              <a:t>ach ITN to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KE" sz="3200" dirty="0">
                <a:latin typeface="Arial" panose="020B0604020202020204" pitchFamily="34" charset="0"/>
                <a:cs typeface="Arial" panose="020B0604020202020204" pitchFamily="34" charset="0"/>
              </a:rPr>
              <a:t>verified household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in eCHIS enhanced accountability and transparency at all levels</a:t>
            </a: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Leveraging on the existing community health strategy, CCND provides an opportunity for continuous replacement of ITNs and offering continuous protection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Conclusion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1337009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4D7-A9DD-BCC0-0191-C29B5A7B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08BCD0-3AA4-83E9-E957-FF519515AAFA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835A5C-DE5E-18EF-2EB2-8A06217C1A45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4C589F-84B6-222C-6FD3-CD7132D708F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B77B3EE-5032-3748-E4E8-C1B483FBA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3863769-CD3F-BF9F-E65B-C67A3E0A7F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AB17E86-8452-CEBE-8D16-7B5EEC915A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EA5AE4F-107B-518E-AE5E-3E2250BC5B3F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425148A-7E3A-038F-EA85-CF804B51A95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00E45BF-57AB-7EAF-5F96-8863D4C9DB3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D2B8056-8C2A-D575-5E55-2DFF41092CD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BDFB327-BFD6-658E-6967-BC1DC1834F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34E7B61-AF4A-9987-4C37-399DF93BB6C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DA1F55F-19D6-E213-72E9-E286F33CC29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B30C0F-5925-0632-69B2-D7312D904DB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3AE6A3D-3A00-A6C5-56CE-DD9E6DBBAFA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0507B75-6393-04AF-0A06-FAFDB5A5610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28DFE9E-AA8C-D04C-E934-22E072C99C1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33D9583-EC5A-8425-B363-90DA910FB581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DC3BEA-EB6B-C927-5096-065AF9EED3E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2E20BDF-BAB2-614B-9377-831B31166E3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5DA91B8-432E-431D-866E-930BB798D62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9BEF85F8-00E3-9E19-9A48-F580FF672D4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E68C0AC-7FF0-DD9B-15DA-1CF5BAD80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7E2B66-4896-A301-6A23-DABABB69C03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19B4673-F370-2EA6-8F3E-C44309571EC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F3B76593-0E37-44F9-52C0-971E590DF3D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D931597-2E38-9A48-13B8-8C22B15B031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A89E602-66B0-1555-8AF5-DEAD334F78C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BCC4EE0-2E38-238F-F6CA-E6E51A6BBE6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6AA8D24-18CF-FC02-DB31-7EE10C4E4F9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2830E2B-B0BB-1723-C089-8341A32FA93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29E962B-0E63-C5DD-D68F-4751DE5FC42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2E911F0-0348-0264-9268-2FC5A830B73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0724A78-C7C6-443A-26CF-FE6751870E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F0F091D-3FEE-2843-6F26-21DB1BA3FE6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909DCBB-85FA-E033-B169-F821EAEA0C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F23485B-6C60-4D7D-29A6-84DAAC318B5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4C7DB38-26BB-7961-035C-DBEB837529B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3B69390-FB70-FD10-C388-4C6ED58E567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D3CEF3B-DDB6-A1A4-C680-62F559406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C6746B-2789-DD90-4B7D-55B9E21CE5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31791B9-234B-F2F2-340C-93A573F1A86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3F247D25-7918-3CB7-EF48-C53C78C9A50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FB78846-AD1D-6B23-CE01-7C0A8F0033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14E3905-66DD-8D0F-920E-92CFEA09BE16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7C551CC-0DEE-6150-A453-D73BEF1BAA4D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A303B27-0E39-5F9D-C10D-D259BB10F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799150B-2D27-899B-8B52-01828A12D1A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204B0E5-88D0-9121-E30A-7DFC42EAB14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088EB54-0A67-DB46-4143-788415EDC9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7D866600-D159-0538-49DB-F91D67B936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0F05B81-993B-1667-4BA8-112A15305D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3E13261-A5DA-77C0-14EF-ECE42969DF5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B99D3C1-F2C6-DE41-8477-BC8DBA0992E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A7B98075-BB8F-B550-547D-52F41AEB1068}"/>
              </a:ext>
            </a:extLst>
          </p:cNvPr>
          <p:cNvSpPr txBox="1"/>
          <p:nvPr/>
        </p:nvSpPr>
        <p:spPr>
          <a:xfrm>
            <a:off x="397654" y="2529621"/>
            <a:ext cx="16468725" cy="5504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0835" lvl="1">
              <a:lnSpc>
                <a:spcPts val="4827"/>
              </a:lnSpc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r>
              <a:rPr lang="en-KE" sz="3200" dirty="0">
                <a:latin typeface="Arial" panose="020B0604020202020204" pitchFamily="34" charset="0"/>
                <a:cs typeface="Arial" panose="020B0604020202020204" pitchFamily="34" charset="0"/>
              </a:rPr>
              <a:t>CCND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en-KE" sz="3200" dirty="0">
                <a:latin typeface="Arial" panose="020B0604020202020204" pitchFamily="34" charset="0"/>
                <a:cs typeface="Arial" panose="020B0604020202020204" pitchFamily="34" charset="0"/>
              </a:rPr>
              <a:t> complement mass campaigns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and routine ITN distribution to sustain universal ITN coverage</a:t>
            </a: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pilot highlights the need for strengthening</a:t>
            </a:r>
            <a:r>
              <a:rPr lang="en-KE" sz="3200" dirty="0">
                <a:latin typeface="Arial" panose="020B0604020202020204" pitchFamily="34" charset="0"/>
                <a:cs typeface="Arial" panose="020B0604020202020204" pitchFamily="34" charset="0"/>
              </a:rPr>
              <a:t> eCHIS data completeness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and household coverage before s</a:t>
            </a:r>
            <a:r>
              <a:rPr lang="en-KE" sz="3200" dirty="0" err="1">
                <a:latin typeface="Arial" panose="020B0604020202020204" pitchFamily="34" charset="0"/>
                <a:cs typeface="Arial" panose="020B0604020202020204" pitchFamily="34" charset="0"/>
              </a:rPr>
              <a:t>cal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e-up to more counties and completing EMR loop</a:t>
            </a: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686585" lvl="1" indent="-285750">
              <a:lnSpc>
                <a:spcPts val="4827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In the long term, CCND may replace mass net campaigns as a community-anchored strategy that can achieve equitable ITN coverage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A7C052A4-342E-97E6-9360-CF27BCAB029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7F9CD251-2DB3-3234-DDD7-01FE8A2CC51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B732E-3C5D-B042-CEAE-96E50B090F3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B527F78-B725-F1B3-1408-287B7159B8BF}"/>
              </a:ext>
            </a:extLst>
          </p:cNvPr>
          <p:cNvSpPr txBox="1"/>
          <p:nvPr/>
        </p:nvSpPr>
        <p:spPr>
          <a:xfrm>
            <a:off x="762000" y="1436462"/>
            <a:ext cx="866024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Policy Impact and Implications</a:t>
            </a:r>
            <a:endParaRPr lang="en-KE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85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4000500"/>
            <a:ext cx="18313645" cy="3223672"/>
            <a:chOff x="0" y="0"/>
            <a:chExt cx="3021109" cy="4756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6334467" y="8217966"/>
            <a:ext cx="2428533" cy="125934"/>
          </a:xfrm>
          <a:custGeom>
            <a:avLst/>
            <a:gdLst/>
            <a:ahLst/>
            <a:cxnLst/>
            <a:rect l="l" t="t" r="r" b="b"/>
            <a:pathLst>
              <a:path w="4738797" h="245735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21" t="-22000" r="-11721"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6416573" y="5957854"/>
            <a:ext cx="2216511" cy="2216511"/>
          </a:xfrm>
          <a:custGeom>
            <a:avLst/>
            <a:gdLst/>
            <a:ahLst/>
            <a:cxnLst/>
            <a:rect l="l" t="t" r="r" b="b"/>
            <a:pathLst>
              <a:path w="4325071" h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8855445" y="7335998"/>
            <a:ext cx="4220773" cy="50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sz="28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#KeHSCon2026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855445" y="6406555"/>
            <a:ext cx="9235837" cy="632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28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Scan to visit our website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6477000" y="9455062"/>
            <a:ext cx="3061712" cy="337651"/>
            <a:chOff x="0" y="-57151"/>
            <a:chExt cx="4082282" cy="450201"/>
          </a:xfrm>
        </p:grpSpPr>
        <p:sp>
          <p:nvSpPr>
            <p:cNvPr id="74" name="Freeform 74"/>
            <p:cNvSpPr/>
            <p:nvPr/>
          </p:nvSpPr>
          <p:spPr>
            <a:xfrm>
              <a:off x="0" y="42357"/>
              <a:ext cx="329612" cy="336339"/>
            </a:xfrm>
            <a:custGeom>
              <a:avLst/>
              <a:gdLst/>
              <a:ahLst/>
              <a:cxnLst/>
              <a:rect l="l" t="t" r="r" b="b"/>
              <a:pathLst>
                <a:path w="329612" h="336339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5" name="Freeform 75"/>
            <p:cNvSpPr/>
            <p:nvPr/>
          </p:nvSpPr>
          <p:spPr>
            <a:xfrm>
              <a:off x="451013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6" name="Freeform 76"/>
            <p:cNvSpPr/>
            <p:nvPr/>
          </p:nvSpPr>
          <p:spPr>
            <a:xfrm>
              <a:off x="966228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7" name="Freeform 77"/>
            <p:cNvSpPr/>
            <p:nvPr/>
          </p:nvSpPr>
          <p:spPr>
            <a:xfrm>
              <a:off x="1472729" y="42357"/>
              <a:ext cx="394427" cy="336339"/>
            </a:xfrm>
            <a:custGeom>
              <a:avLst/>
              <a:gdLst/>
              <a:ahLst/>
              <a:cxnLst/>
              <a:rect l="l" t="t" r="r" b="b"/>
              <a:pathLst>
                <a:path w="394427" h="336339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E2631C-EFD1-2251-57AD-4B0A5E1B53AD}"/>
              </a:ext>
            </a:extLst>
          </p:cNvPr>
          <p:cNvGrpSpPr/>
          <p:nvPr/>
        </p:nvGrpSpPr>
        <p:grpSpPr>
          <a:xfrm>
            <a:off x="9729780" y="9455062"/>
            <a:ext cx="2160985" cy="337651"/>
            <a:chOff x="10620962" y="8981676"/>
            <a:chExt cx="2160985" cy="337651"/>
          </a:xfrm>
        </p:grpSpPr>
        <p:sp>
          <p:nvSpPr>
            <p:cNvPr id="81" name="Freeform 78"/>
            <p:cNvSpPr/>
            <p:nvPr/>
          </p:nvSpPr>
          <p:spPr>
            <a:xfrm>
              <a:off x="10620962" y="9046648"/>
              <a:ext cx="250570" cy="250570"/>
            </a:xfrm>
            <a:custGeom>
              <a:avLst/>
              <a:gdLst/>
              <a:ahLst/>
              <a:cxnLst/>
              <a:rect l="l" t="t" r="r" b="b"/>
              <a:pathLst>
                <a:path w="334093" h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2" name="TextBox 79"/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</a:p>
          </p:txBody>
        </p:sp>
      </p:grpSp>
      <p:sp>
        <p:nvSpPr>
          <p:cNvPr id="84" name="TextBox 72">
            <a:extLst>
              <a:ext uri="{FF2B5EF4-FFF2-40B4-BE49-F238E27FC236}">
                <a16:creationId xmlns:a16="http://schemas.microsoft.com/office/drawing/2014/main" id="{FB6DC28F-B038-00B1-EE78-3D443126D345}"/>
              </a:ext>
            </a:extLst>
          </p:cNvPr>
          <p:cNvSpPr txBox="1"/>
          <p:nvPr/>
        </p:nvSpPr>
        <p:spPr>
          <a:xfrm>
            <a:off x="4237526" y="4914900"/>
            <a:ext cx="9235837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9"/>
              </a:lnSpc>
            </a:pPr>
            <a:r>
              <a:rPr lang="en-US" sz="11500" b="1" dirty="0">
                <a:solidFill>
                  <a:srgbClr val="FFFFFF"/>
                </a:solidFill>
                <a:latin typeface="Brush Script MT" panose="03060802040406070304" pitchFamily="66" charset="0"/>
                <a:ea typeface="Arial Bold"/>
                <a:cs typeface="Arial Bold"/>
                <a:sym typeface="Arial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1101</TotalTime>
  <Words>849</Words>
  <Application>Microsoft Office PowerPoint</Application>
  <PresentationFormat>Custom</PresentationFormat>
  <Paragraphs>148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Calibri</vt:lpstr>
      <vt:lpstr>Courier New</vt:lpstr>
      <vt:lpstr>Arial Bold Italics</vt:lpstr>
      <vt:lpstr>Arial Bold</vt:lpstr>
      <vt:lpstr>Brush Script MT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KNPHI Slides Template</dc:title>
  <dc:creator>Wachira Muguku</dc:creator>
  <cp:lastModifiedBy> </cp:lastModifiedBy>
  <cp:revision>45</cp:revision>
  <dcterms:created xsi:type="dcterms:W3CDTF">2006-08-16T00:00:00Z</dcterms:created>
  <dcterms:modified xsi:type="dcterms:W3CDTF">2026-05-02T05:01:05Z</dcterms:modified>
  <dc:identifier>DAHHYIZfiEY</dc:identifier>
</cp:coreProperties>
</file>